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6" r:id="rId3"/>
    <p:sldId id="262" r:id="rId4"/>
    <p:sldId id="265" r:id="rId5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7" y="1749797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1" y="5615679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86" indent="0" algn="ctr">
              <a:buNone/>
              <a:defRPr sz="1653"/>
            </a:lvl2pPr>
            <a:lvl3pPr marL="755973" indent="0" algn="ctr">
              <a:buNone/>
              <a:defRPr sz="1488"/>
            </a:lvl3pPr>
            <a:lvl4pPr marL="1133960" indent="0" algn="ctr">
              <a:buNone/>
              <a:defRPr sz="1322"/>
            </a:lvl4pPr>
            <a:lvl5pPr marL="1511948" indent="0" algn="ctr">
              <a:buNone/>
              <a:defRPr sz="1322"/>
            </a:lvl5pPr>
            <a:lvl6pPr marL="1889933" indent="0" algn="ctr">
              <a:buNone/>
              <a:defRPr sz="1322"/>
            </a:lvl6pPr>
            <a:lvl7pPr marL="2267921" indent="0" algn="ctr">
              <a:buNone/>
              <a:defRPr sz="1322"/>
            </a:lvl7pPr>
            <a:lvl8pPr marL="2645908" indent="0" algn="ctr">
              <a:buNone/>
              <a:defRPr sz="1322"/>
            </a:lvl8pPr>
            <a:lvl9pPr marL="3023894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6DF21-6F6A-49C7-8C94-018795A495CC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9E90-E796-4A5B-B97A-D991AA4A33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8271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6DF21-6F6A-49C7-8C94-018795A495CC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9E90-E796-4A5B-B97A-D991AA4A33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39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1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9" y="569241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6DF21-6F6A-49C7-8C94-018795A495CC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9E90-E796-4A5B-B97A-D991AA4A33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9975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6DF21-6F6A-49C7-8C94-018795A495CC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9E90-E796-4A5B-B97A-D991AA4A33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5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2" y="2665533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2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86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73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6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94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933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792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590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3894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6DF21-6F6A-49C7-8C94-018795A495CC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9E90-E796-4A5B-B97A-D991AA4A33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54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1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6" y="2846201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6DF21-6F6A-49C7-8C94-018795A495CC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9E90-E796-4A5B-B97A-D991AA4A33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3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4" y="2620981"/>
            <a:ext cx="3198096" cy="128450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86" indent="0">
              <a:buNone/>
              <a:defRPr sz="1653" b="1"/>
            </a:lvl2pPr>
            <a:lvl3pPr marL="755973" indent="0">
              <a:buNone/>
              <a:defRPr sz="1488" b="1"/>
            </a:lvl3pPr>
            <a:lvl4pPr marL="1133960" indent="0">
              <a:buNone/>
              <a:defRPr sz="1322" b="1"/>
            </a:lvl4pPr>
            <a:lvl5pPr marL="1511948" indent="0">
              <a:buNone/>
              <a:defRPr sz="1322" b="1"/>
            </a:lvl5pPr>
            <a:lvl6pPr marL="1889933" indent="0">
              <a:buNone/>
              <a:defRPr sz="1322" b="1"/>
            </a:lvl6pPr>
            <a:lvl7pPr marL="2267921" indent="0">
              <a:buNone/>
              <a:defRPr sz="1322" b="1"/>
            </a:lvl7pPr>
            <a:lvl8pPr marL="2645908" indent="0">
              <a:buNone/>
              <a:defRPr sz="1322" b="1"/>
            </a:lvl8pPr>
            <a:lvl9pPr marL="3023894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4" y="3905483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7" y="2620981"/>
            <a:ext cx="3213847" cy="128450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86" indent="0">
              <a:buNone/>
              <a:defRPr sz="1653" b="1"/>
            </a:lvl2pPr>
            <a:lvl3pPr marL="755973" indent="0">
              <a:buNone/>
              <a:defRPr sz="1488" b="1"/>
            </a:lvl3pPr>
            <a:lvl4pPr marL="1133960" indent="0">
              <a:buNone/>
              <a:defRPr sz="1322" b="1"/>
            </a:lvl4pPr>
            <a:lvl5pPr marL="1511948" indent="0">
              <a:buNone/>
              <a:defRPr sz="1322" b="1"/>
            </a:lvl5pPr>
            <a:lvl6pPr marL="1889933" indent="0">
              <a:buNone/>
              <a:defRPr sz="1322" b="1"/>
            </a:lvl6pPr>
            <a:lvl7pPr marL="2267921" indent="0">
              <a:buNone/>
              <a:defRPr sz="1322" b="1"/>
            </a:lvl7pPr>
            <a:lvl8pPr marL="2645908" indent="0">
              <a:buNone/>
              <a:defRPr sz="1322" b="1"/>
            </a:lvl8pPr>
            <a:lvl9pPr marL="3023894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7" y="3905483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6DF21-6F6A-49C7-8C94-018795A495CC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9E90-E796-4A5B-B97A-D991AA4A33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856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6DF21-6F6A-49C7-8C94-018795A495CC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9E90-E796-4A5B-B97A-D991AA4A33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35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6DF21-6F6A-49C7-8C94-018795A495CC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9E90-E796-4A5B-B97A-D991AA4A33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569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9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6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5"/>
            <a:ext cx="2438192" cy="5942372"/>
          </a:xfrm>
        </p:spPr>
        <p:txBody>
          <a:bodyPr/>
          <a:lstStyle>
            <a:lvl1pPr marL="0" indent="0">
              <a:buNone/>
              <a:defRPr sz="1322"/>
            </a:lvl1pPr>
            <a:lvl2pPr marL="377986" indent="0">
              <a:buNone/>
              <a:defRPr sz="1157"/>
            </a:lvl2pPr>
            <a:lvl3pPr marL="755973" indent="0">
              <a:buNone/>
              <a:defRPr sz="991"/>
            </a:lvl3pPr>
            <a:lvl4pPr marL="1133960" indent="0">
              <a:buNone/>
              <a:defRPr sz="827"/>
            </a:lvl4pPr>
            <a:lvl5pPr marL="1511948" indent="0">
              <a:buNone/>
              <a:defRPr sz="827"/>
            </a:lvl5pPr>
            <a:lvl6pPr marL="1889933" indent="0">
              <a:buNone/>
              <a:defRPr sz="827"/>
            </a:lvl6pPr>
            <a:lvl7pPr marL="2267921" indent="0">
              <a:buNone/>
              <a:defRPr sz="827"/>
            </a:lvl7pPr>
            <a:lvl8pPr marL="2645908" indent="0">
              <a:buNone/>
              <a:defRPr sz="827"/>
            </a:lvl8pPr>
            <a:lvl9pPr marL="3023894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6DF21-6F6A-49C7-8C94-018795A495CC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9E90-E796-4A5B-B97A-D991AA4A33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8474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9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6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86" indent="0">
              <a:buNone/>
              <a:defRPr sz="2315"/>
            </a:lvl2pPr>
            <a:lvl3pPr marL="755973" indent="0">
              <a:buNone/>
              <a:defRPr sz="1984"/>
            </a:lvl3pPr>
            <a:lvl4pPr marL="1133960" indent="0">
              <a:buNone/>
              <a:defRPr sz="1653"/>
            </a:lvl4pPr>
            <a:lvl5pPr marL="1511948" indent="0">
              <a:buNone/>
              <a:defRPr sz="1653"/>
            </a:lvl5pPr>
            <a:lvl6pPr marL="1889933" indent="0">
              <a:buNone/>
              <a:defRPr sz="1653"/>
            </a:lvl6pPr>
            <a:lvl7pPr marL="2267921" indent="0">
              <a:buNone/>
              <a:defRPr sz="1653"/>
            </a:lvl7pPr>
            <a:lvl8pPr marL="2645908" indent="0">
              <a:buNone/>
              <a:defRPr sz="1653"/>
            </a:lvl8pPr>
            <a:lvl9pPr marL="3023894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5"/>
            <a:ext cx="2438192" cy="5942372"/>
          </a:xfrm>
        </p:spPr>
        <p:txBody>
          <a:bodyPr/>
          <a:lstStyle>
            <a:lvl1pPr marL="0" indent="0">
              <a:buNone/>
              <a:defRPr sz="1322"/>
            </a:lvl1pPr>
            <a:lvl2pPr marL="377986" indent="0">
              <a:buNone/>
              <a:defRPr sz="1157"/>
            </a:lvl2pPr>
            <a:lvl3pPr marL="755973" indent="0">
              <a:buNone/>
              <a:defRPr sz="991"/>
            </a:lvl3pPr>
            <a:lvl4pPr marL="1133960" indent="0">
              <a:buNone/>
              <a:defRPr sz="827"/>
            </a:lvl4pPr>
            <a:lvl5pPr marL="1511948" indent="0">
              <a:buNone/>
              <a:defRPr sz="827"/>
            </a:lvl5pPr>
            <a:lvl6pPr marL="1889933" indent="0">
              <a:buNone/>
              <a:defRPr sz="827"/>
            </a:lvl6pPr>
            <a:lvl7pPr marL="2267921" indent="0">
              <a:buNone/>
              <a:defRPr sz="827"/>
            </a:lvl7pPr>
            <a:lvl8pPr marL="2645908" indent="0">
              <a:buNone/>
              <a:defRPr sz="827"/>
            </a:lvl8pPr>
            <a:lvl9pPr marL="3023894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6DF21-6F6A-49C7-8C94-018795A495CC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9E90-E796-4A5B-B97A-D991AA4A33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541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9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9" y="2846201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6DF21-6F6A-49C7-8C94-018795A495CC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C9E90-E796-4A5B-B97A-D991AA4A33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52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73" rtl="0" eaLnBrk="1" latinLnBrk="0" hangingPunct="1">
        <a:lnSpc>
          <a:spcPct val="90000"/>
        </a:lnSpc>
        <a:spcBef>
          <a:spcPct val="0"/>
        </a:spcBef>
        <a:buNone/>
        <a:defRPr kumimoji="1"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94" indent="-188994" algn="l" defTabSz="755973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80" indent="-188994" algn="l" defTabSz="75597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67" indent="-188994" algn="l" defTabSz="75597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953" indent="-188994" algn="l" defTabSz="75597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940" indent="-188994" algn="l" defTabSz="75597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928" indent="-188994" algn="l" defTabSz="75597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913" indent="-188994" algn="l" defTabSz="75597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901" indent="-188994" algn="l" defTabSz="75597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888" indent="-188994" algn="l" defTabSz="755973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73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86" algn="l" defTabSz="755973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73" algn="l" defTabSz="755973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60" algn="l" defTabSz="755973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48" algn="l" defTabSz="755973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933" algn="l" defTabSz="755973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921" algn="l" defTabSz="755973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908" algn="l" defTabSz="755973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894" algn="l" defTabSz="755973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40000">
              <a:schemeClr val="bg1"/>
            </a:gs>
            <a:gs pos="8000">
              <a:schemeClr val="accent6">
                <a:lumMod val="40000"/>
                <a:lumOff val="60000"/>
              </a:schemeClr>
            </a:gs>
            <a:gs pos="82000">
              <a:schemeClr val="accent6">
                <a:lumMod val="40000"/>
                <a:lumOff val="60000"/>
              </a:schemeClr>
            </a:gs>
            <a:gs pos="99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5">
            <a:extLst>
              <a:ext uri="{FF2B5EF4-FFF2-40B4-BE49-F238E27FC236}">
                <a16:creationId xmlns:a16="http://schemas.microsoft.com/office/drawing/2014/main" id="{AA067D3F-7D3F-5D39-529E-9D7AC86B6E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81488" y="4859749"/>
            <a:ext cx="4430695" cy="4886614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1C172F6D-D76E-3C4A-2A45-67CA43D8E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617529"/>
            <a:ext cx="7559675" cy="1085681"/>
          </a:xfr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anchor="ctr" anchorCtr="1">
            <a:noAutofit/>
          </a:bodyPr>
          <a:lstStyle/>
          <a:p>
            <a:pPr marL="620713" algn="l">
              <a:lnSpc>
                <a:spcPts val="1800"/>
              </a:lnSpc>
              <a:spcBef>
                <a:spcPts val="0"/>
              </a:spcBef>
            </a:pPr>
            <a:r>
              <a:rPr lang="ja-JP" altLang="en-US" sz="160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ライオンズクラブ国際協会</a:t>
            </a:r>
            <a:endParaRPr lang="ja-JP" altLang="en-US" sz="1600" b="1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" panose="020F0502020204030204" pitchFamily="34" charset="0"/>
            </a:endParaRPr>
          </a:p>
          <a:p>
            <a:pPr marL="620713" algn="l">
              <a:lnSpc>
                <a:spcPts val="1800"/>
              </a:lnSpc>
            </a:pPr>
            <a:r>
              <a:rPr lang="ja-JP" altLang="en-US" sz="160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 panose="020F0502020204030204" pitchFamily="34" charset="0"/>
              </a:rPr>
              <a:t>●●●●●●ライオンズクラブ　（</a:t>
            </a:r>
            <a:r>
              <a:rPr lang="en-US" altLang="ja-JP" sz="160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 panose="020F0502020204030204" pitchFamily="34" charset="0"/>
              </a:rPr>
              <a:t>XX-XXXX-XXXX</a:t>
            </a:r>
            <a:r>
              <a:rPr lang="ja-JP" altLang="en-US" sz="160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 panose="020F0502020204030204" pitchFamily="34" charset="0"/>
              </a:rPr>
              <a:t>）</a:t>
            </a:r>
            <a:endParaRPr lang="en-US" altLang="ja-JP" sz="1600" b="1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" panose="020F0502020204030204" pitchFamily="34" charset="0"/>
            </a:endParaRPr>
          </a:p>
          <a:p>
            <a:pPr marL="620713" algn="l">
              <a:lnSpc>
                <a:spcPts val="1800"/>
              </a:lnSpc>
            </a:pPr>
            <a:r>
              <a:rPr lang="en-US" altLang="ja-JP" sz="160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335</a:t>
            </a:r>
            <a:r>
              <a:rPr lang="ja-JP" altLang="en-US" sz="160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複合地区</a:t>
            </a:r>
            <a:r>
              <a:rPr lang="en-US" altLang="ja-JP" sz="160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GST</a:t>
            </a:r>
            <a:r>
              <a:rPr lang="ja-JP" altLang="en-US" sz="160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委員会</a:t>
            </a:r>
            <a:r>
              <a:rPr lang="en-US" altLang="ja-JP" sz="160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160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 panose="020F0502020204030204" pitchFamily="34" charset="0"/>
              </a:rPr>
              <a:t>(06-6345-3135)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4A9A45B-3386-D5C5-E96E-F925A442492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479" y="9828008"/>
            <a:ext cx="747306" cy="707449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4AB812D-C0C0-455E-6B9B-4E2569C3B3D2}"/>
              </a:ext>
            </a:extLst>
          </p:cNvPr>
          <p:cNvSpPr txBox="1"/>
          <p:nvPr/>
        </p:nvSpPr>
        <p:spPr>
          <a:xfrm>
            <a:off x="668090" y="2808721"/>
            <a:ext cx="6444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眼鏡が手に入らないせいで不自由な生活を送っている人が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全世界に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8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億人以上います （世界保健機構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(WHO)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発表）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0EDFEE4-FC93-4035-07A4-2F03A084D5B5}"/>
              </a:ext>
            </a:extLst>
          </p:cNvPr>
          <p:cNvSpPr txBox="1"/>
          <p:nvPr/>
        </p:nvSpPr>
        <p:spPr>
          <a:xfrm>
            <a:off x="437307" y="3781067"/>
            <a:ext cx="6674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9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不要な眼鏡をお譲りください</a:t>
            </a:r>
            <a:endParaRPr kumimoji="1" lang="en-US" altLang="ja-JP" sz="39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25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眼鏡があれば、勉強できる。仕事ができる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DD63BDC-3BD6-BEC4-01C5-F6AB58D03FA4}"/>
              </a:ext>
            </a:extLst>
          </p:cNvPr>
          <p:cNvSpPr txBox="1"/>
          <p:nvPr/>
        </p:nvSpPr>
        <p:spPr>
          <a:xfrm>
            <a:off x="3562044" y="5106680"/>
            <a:ext cx="35901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リサイクルボックス設置場所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●●●● ●●●●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●●●● ●●●●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●●●● ●●●●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●●●● ●●●●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F7686F2-2F7F-D223-A5A6-9B8E53AF8A3E}"/>
              </a:ext>
            </a:extLst>
          </p:cNvPr>
          <p:cNvSpPr txBox="1"/>
          <p:nvPr/>
        </p:nvSpPr>
        <p:spPr>
          <a:xfrm>
            <a:off x="4033157" y="7225832"/>
            <a:ext cx="3288085" cy="126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99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ライオンズクラブが</a:t>
            </a:r>
            <a:endParaRPr kumimoji="1" lang="en-US" altLang="ja-JP" sz="1899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899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洗浄・度数測定の上、</a:t>
            </a:r>
            <a:endParaRPr kumimoji="1" lang="en-US" altLang="ja-JP" sz="1899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899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貴方の眼鏡を必要とする人に</a:t>
            </a:r>
            <a:endParaRPr kumimoji="1" lang="en-US" altLang="ja-JP" sz="1899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899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責任をもってお届けします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679500F6-C5DF-8B98-ECEA-DF27A857980F}"/>
              </a:ext>
            </a:extLst>
          </p:cNvPr>
          <p:cNvSpPr txBox="1">
            <a:spLocks/>
          </p:cNvSpPr>
          <p:nvPr/>
        </p:nvSpPr>
        <p:spPr>
          <a:xfrm>
            <a:off x="1712626" y="765832"/>
            <a:ext cx="4134422" cy="1702682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 prstMaterial="dkEdge"/>
        </p:spPr>
        <p:txBody>
          <a:bodyPr vert="horz" lIns="91440" tIns="45720" rIns="91440" bIns="45720" rtlCol="0" anchor="ctr" anchorCtr="1">
            <a:noAutofit/>
          </a:bodyPr>
          <a:lstStyle>
            <a:lvl1pPr algn="ctr" defTabSz="7559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000" b="1" dirty="0">
                <a:ln w="12700">
                  <a:solidFill>
                    <a:schemeClr val="tx1"/>
                  </a:solidFill>
                </a:ln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その眼鏡</a:t>
            </a:r>
            <a:br>
              <a:rPr lang="en-US" altLang="ja-JP" sz="6000" b="1" dirty="0">
                <a:ln w="12700">
                  <a:solidFill>
                    <a:schemeClr val="tx1"/>
                  </a:solidFill>
                </a:ln>
                <a:latin typeface="BIZ UDゴシック" panose="020B0400000000000000" pitchFamily="49" charset="-128"/>
                <a:ea typeface="BIZ UDゴシック" panose="020B0400000000000000" pitchFamily="49" charset="-128"/>
              </a:rPr>
            </a:br>
            <a:r>
              <a:rPr lang="ja-JP" altLang="en-US" sz="6000" b="1" dirty="0">
                <a:ln w="12700">
                  <a:solidFill>
                    <a:schemeClr val="tx1"/>
                  </a:solidFill>
                </a:ln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捨てないで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DAFFC0F-18D3-A852-33E1-6265AEBCC7C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3661" y="607461"/>
            <a:ext cx="1885614" cy="90532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2FAA27E-9FA9-B5D3-581B-5368F8430D0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0751" y="542145"/>
            <a:ext cx="1265557" cy="1101123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E3C5FDAA-F7C3-7C69-D8E1-E22142761BE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7709" y="8518151"/>
            <a:ext cx="1898599" cy="907998"/>
          </a:xfrm>
          <a:prstGeom prst="rect">
            <a:avLst/>
          </a:prstGeom>
          <a:effectLst>
            <a:outerShdw dist="50800" dir="5400000" algn="ctr" rotWithShape="0">
              <a:schemeClr val="accent6">
                <a:lumMod val="20000"/>
                <a:lumOff val="80000"/>
                <a:alpha val="4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1702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40000">
              <a:schemeClr val="bg1"/>
            </a:gs>
            <a:gs pos="8000">
              <a:schemeClr val="accent6">
                <a:lumMod val="40000"/>
                <a:lumOff val="60000"/>
              </a:schemeClr>
            </a:gs>
            <a:gs pos="82000">
              <a:schemeClr val="accent6">
                <a:lumMod val="40000"/>
                <a:lumOff val="60000"/>
              </a:schemeClr>
            </a:gs>
            <a:gs pos="99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5">
            <a:extLst>
              <a:ext uri="{FF2B5EF4-FFF2-40B4-BE49-F238E27FC236}">
                <a16:creationId xmlns:a16="http://schemas.microsoft.com/office/drawing/2014/main" id="{AA067D3F-7D3F-5D39-529E-9D7AC86B6E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81487" y="5221552"/>
            <a:ext cx="4028620" cy="4443166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1C172F6D-D76E-3C4A-2A45-67CA43D8E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535887"/>
            <a:ext cx="7559675" cy="1167324"/>
          </a:xfr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anchor="ctr" anchorCtr="1">
            <a:noAutofit/>
          </a:bodyPr>
          <a:lstStyle/>
          <a:p>
            <a:pPr marL="620713"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180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 panose="020F0502020204030204" pitchFamily="34" charset="0"/>
              </a:rPr>
              <a:t>回収ブース出店、リサイクルボックス設置のご相談など、</a:t>
            </a:r>
            <a:endParaRPr lang="en-US" altLang="ja-JP" sz="1800" b="1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" panose="020F0502020204030204" pitchFamily="34" charset="0"/>
            </a:endParaRPr>
          </a:p>
          <a:p>
            <a:pPr marL="620713" algn="l">
              <a:lnSpc>
                <a:spcPct val="100000"/>
              </a:lnSpc>
              <a:spcBef>
                <a:spcPts val="0"/>
              </a:spcBef>
            </a:pPr>
            <a:r>
              <a:rPr lang="ja-JP" altLang="en-US" sz="180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 panose="020F0502020204030204" pitchFamily="34" charset="0"/>
              </a:rPr>
              <a:t>お気軽にお問い合わせください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4A9A45B-3386-D5C5-E96E-F925A442492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479" y="9828008"/>
            <a:ext cx="747306" cy="707449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4AB812D-C0C0-455E-6B9B-4E2569C3B3D2}"/>
              </a:ext>
            </a:extLst>
          </p:cNvPr>
          <p:cNvSpPr txBox="1"/>
          <p:nvPr/>
        </p:nvSpPr>
        <p:spPr>
          <a:xfrm>
            <a:off x="668090" y="2808721"/>
            <a:ext cx="6444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眼鏡が手に入らないせいで不自由な生活を送っている人が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全世界に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8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億人以上います （世界保健機構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(WHO)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発表）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0EDFEE4-FC93-4035-07A4-2F03A084D5B5}"/>
              </a:ext>
            </a:extLst>
          </p:cNvPr>
          <p:cNvSpPr txBox="1"/>
          <p:nvPr/>
        </p:nvSpPr>
        <p:spPr>
          <a:xfrm>
            <a:off x="552698" y="3586210"/>
            <a:ext cx="66747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眼鏡があれば、勉強できる。仕事ができる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DD63BDC-3BD6-BEC4-01C5-F6AB58D03FA4}"/>
              </a:ext>
            </a:extLst>
          </p:cNvPr>
          <p:cNvSpPr txBox="1"/>
          <p:nvPr/>
        </p:nvSpPr>
        <p:spPr>
          <a:xfrm>
            <a:off x="3779837" y="7438689"/>
            <a:ext cx="37694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送付先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●●●●ライオンズクラブ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15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〒</a:t>
            </a:r>
            <a:r>
              <a:rPr kumimoji="1" lang="en-US" altLang="ja-JP" sz="15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XXX-XXXX  XXXXXXXXXXX</a:t>
            </a:r>
          </a:p>
          <a:p>
            <a:r>
              <a:rPr kumimoji="1" lang="ja-JP" altLang="en-US" sz="15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15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XXXXXXXXXXXXXXXXXXXXX</a:t>
            </a:r>
          </a:p>
          <a:p>
            <a:r>
              <a:rPr kumimoji="1" lang="ja-JP" altLang="en-US" sz="15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kumimoji="1" lang="en-US" altLang="ja-JP" sz="15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TEL</a:t>
            </a:r>
            <a:r>
              <a:rPr kumimoji="1" lang="ja-JP" altLang="en-US" sz="15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kumimoji="1" lang="en-US" altLang="ja-JP" sz="15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XXXXXXXXXXXXXX</a:t>
            </a:r>
          </a:p>
          <a:p>
            <a:r>
              <a:rPr kumimoji="1" lang="ja-JP" altLang="en-US" sz="15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kumimoji="1" lang="en-US" altLang="ja-JP" sz="1500" dirty="0" err="1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email:XXXXXXXXXXXXXXX</a:t>
            </a:r>
            <a:endParaRPr kumimoji="1" lang="en-US" altLang="ja-JP" sz="15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F7686F2-2F7F-D223-A5A6-9B8E53AF8A3E}"/>
              </a:ext>
            </a:extLst>
          </p:cNvPr>
          <p:cNvSpPr txBox="1"/>
          <p:nvPr/>
        </p:nvSpPr>
        <p:spPr>
          <a:xfrm>
            <a:off x="3224854" y="5024827"/>
            <a:ext cx="41393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近視用・遠視用・老眼鏡・サングラス</a:t>
            </a:r>
            <a:endParaRPr kumimoji="1"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大人用／子供用 歓迎いたします。</a:t>
            </a:r>
            <a:endParaRPr kumimoji="1"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spcBef>
                <a:spcPts val="1200"/>
              </a:spcBef>
            </a:pPr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ライオンズクラブが洗浄・度数測定し</a:t>
            </a:r>
            <a:endParaRPr kumimoji="1"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貴方の眼鏡を必要とする人に</a:t>
            </a:r>
            <a:endParaRPr kumimoji="1"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責任を持ってお届けします。</a:t>
            </a:r>
            <a:endParaRPr kumimoji="1"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679500F6-C5DF-8B98-ECEA-DF27A857980F}"/>
              </a:ext>
            </a:extLst>
          </p:cNvPr>
          <p:cNvSpPr txBox="1">
            <a:spLocks/>
          </p:cNvSpPr>
          <p:nvPr/>
        </p:nvSpPr>
        <p:spPr>
          <a:xfrm>
            <a:off x="1602296" y="792914"/>
            <a:ext cx="4344819" cy="1702682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 prstMaterial="dkEdge"/>
        </p:spPr>
        <p:txBody>
          <a:bodyPr vert="horz" lIns="91440" tIns="45720" rIns="91440" bIns="45720" rtlCol="0" anchor="ctr" anchorCtr="1">
            <a:noAutofit/>
          </a:bodyPr>
          <a:lstStyle>
            <a:lvl1pPr algn="ctr" defTabSz="7559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500" b="1" dirty="0">
                <a:ln w="12700">
                  <a:solidFill>
                    <a:schemeClr val="tx1"/>
                  </a:solidFill>
                </a:ln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その眼鏡</a:t>
            </a:r>
            <a:br>
              <a:rPr lang="en-US" altLang="ja-JP" sz="6500" b="1" dirty="0">
                <a:ln w="12700">
                  <a:solidFill>
                    <a:schemeClr val="tx1"/>
                  </a:solidFill>
                </a:ln>
                <a:latin typeface="BIZ UDゴシック" panose="020B0400000000000000" pitchFamily="49" charset="-128"/>
                <a:ea typeface="BIZ UDゴシック" panose="020B0400000000000000" pitchFamily="49" charset="-128"/>
              </a:rPr>
            </a:br>
            <a:r>
              <a:rPr lang="ja-JP" altLang="en-US" sz="6500" b="1" dirty="0">
                <a:ln w="12700">
                  <a:solidFill>
                    <a:schemeClr val="tx1"/>
                  </a:solidFill>
                </a:ln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捨てないで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DAFFC0F-18D3-A852-33E1-6265AEBCC7C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978" y="640045"/>
            <a:ext cx="1885614" cy="90532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2FAA27E-9FA9-B5D3-581B-5368F8430D0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0751" y="542145"/>
            <a:ext cx="1265557" cy="110112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F8153C4-C7D5-37C6-1417-175B7DBC9E59}"/>
              </a:ext>
            </a:extLst>
          </p:cNvPr>
          <p:cNvSpPr txBox="1"/>
          <p:nvPr/>
        </p:nvSpPr>
        <p:spPr>
          <a:xfrm>
            <a:off x="437307" y="4159847"/>
            <a:ext cx="667479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9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不要な眼鏡をお譲りください</a:t>
            </a:r>
            <a:endParaRPr kumimoji="1" lang="en-US" altLang="ja-JP" sz="39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269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40000">
              <a:schemeClr val="bg1"/>
            </a:gs>
            <a:gs pos="8000">
              <a:schemeClr val="accent6">
                <a:lumMod val="40000"/>
                <a:lumOff val="60000"/>
              </a:schemeClr>
            </a:gs>
            <a:gs pos="89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5">
            <a:extLst>
              <a:ext uri="{FF2B5EF4-FFF2-40B4-BE49-F238E27FC236}">
                <a16:creationId xmlns:a16="http://schemas.microsoft.com/office/drawing/2014/main" id="{AA067D3F-7D3F-5D39-529E-9D7AC86B6E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30475" y="5039368"/>
            <a:ext cx="4430695" cy="4886614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1C172F6D-D76E-3C4A-2A45-67CA43D8E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764" y="9638320"/>
            <a:ext cx="5513387" cy="707449"/>
          </a:xfrm>
          <a:noFill/>
        </p:spPr>
        <p:txBody>
          <a:bodyPr anchor="ctr" anchorCtr="1">
            <a:noAutofit/>
          </a:bodyPr>
          <a:lstStyle/>
          <a:p>
            <a:pPr algn="r"/>
            <a:r>
              <a:rPr lang="ja-JP" altLang="en-US" sz="1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 panose="020F0502020204030204" pitchFamily="34" charset="0"/>
              </a:rPr>
              <a:t>●●●●●●ライオンズクラブ　（</a:t>
            </a:r>
            <a:r>
              <a:rPr lang="en-US" altLang="ja-JP" sz="1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 panose="020F0502020204030204" pitchFamily="34" charset="0"/>
              </a:rPr>
              <a:t>XX-XXXX-XXXX</a:t>
            </a:r>
            <a:r>
              <a:rPr lang="ja-JP" altLang="en-US" sz="1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 panose="020F0502020204030204" pitchFamily="34" charset="0"/>
              </a:rPr>
              <a:t>）</a:t>
            </a:r>
            <a:endParaRPr lang="en-US" altLang="ja-JP" sz="18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" panose="020F0502020204030204" pitchFamily="34" charset="0"/>
            </a:endParaRPr>
          </a:p>
          <a:p>
            <a:pPr algn="r"/>
            <a:r>
              <a:rPr lang="en-US" altLang="ja-JP" sz="1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335</a:t>
            </a:r>
            <a:r>
              <a:rPr lang="ja-JP" altLang="en-US" sz="1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複合地区</a:t>
            </a:r>
            <a:r>
              <a:rPr lang="en-US" altLang="ja-JP" sz="1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GST</a:t>
            </a:r>
            <a:r>
              <a:rPr lang="ja-JP" altLang="en-US" sz="1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委員会</a:t>
            </a:r>
            <a:r>
              <a:rPr lang="en-US" altLang="ja-JP" sz="1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lang="en-US" altLang="ja-JP" sz="1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Calibri" panose="020F0502020204030204" pitchFamily="34" charset="0"/>
              </a:rPr>
              <a:t>(06-6345-3135)</a:t>
            </a:r>
            <a:endParaRPr lang="ja-JP" altLang="en-US" sz="18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" panose="020F0502020204030204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4A9A45B-3386-D5C5-E96E-F925A442492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6845" y="8423549"/>
            <a:ext cx="747306" cy="707449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4AB812D-C0C0-455E-6B9B-4E2569C3B3D2}"/>
              </a:ext>
            </a:extLst>
          </p:cNvPr>
          <p:cNvSpPr txBox="1"/>
          <p:nvPr/>
        </p:nvSpPr>
        <p:spPr>
          <a:xfrm>
            <a:off x="668090" y="2808721"/>
            <a:ext cx="6444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眼鏡が手に入らないせいで不自由な生活を送っている人が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全世界に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8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億人以上います （世界保健機構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(WHO)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発表）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0EDFEE4-FC93-4035-07A4-2F03A084D5B5}"/>
              </a:ext>
            </a:extLst>
          </p:cNvPr>
          <p:cNvSpPr txBox="1"/>
          <p:nvPr/>
        </p:nvSpPr>
        <p:spPr>
          <a:xfrm>
            <a:off x="437307" y="3781067"/>
            <a:ext cx="6674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9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不要な眼鏡をお譲りください</a:t>
            </a:r>
            <a:endParaRPr kumimoji="1" lang="en-US" altLang="ja-JP" sz="39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25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眼鏡があれば、勉強できる。仕事ができる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DD63BDC-3BD6-BEC4-01C5-F6AB58D03FA4}"/>
              </a:ext>
            </a:extLst>
          </p:cNvPr>
          <p:cNvSpPr txBox="1"/>
          <p:nvPr/>
        </p:nvSpPr>
        <p:spPr>
          <a:xfrm>
            <a:off x="3562044" y="5106680"/>
            <a:ext cx="35901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リサイクルボックス設置場所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●●●● ●●●●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●●●● ●●●●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●●●● ●●●●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●●●● ●●●●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F7686F2-2F7F-D223-A5A6-9B8E53AF8A3E}"/>
              </a:ext>
            </a:extLst>
          </p:cNvPr>
          <p:cNvSpPr txBox="1"/>
          <p:nvPr/>
        </p:nvSpPr>
        <p:spPr>
          <a:xfrm>
            <a:off x="3779837" y="7225832"/>
            <a:ext cx="3541405" cy="969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99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ライオンズが洗浄・度数測定の上、貴方の眼鏡を必要とする人に</a:t>
            </a:r>
            <a:endParaRPr kumimoji="1" lang="en-US" altLang="ja-JP" sz="1899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899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責任をもってお届けします</a:t>
            </a: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2A0C7CA9-A9F2-7191-1232-244051399C9E}"/>
              </a:ext>
            </a:extLst>
          </p:cNvPr>
          <p:cNvSpPr txBox="1">
            <a:spLocks/>
          </p:cNvSpPr>
          <p:nvPr/>
        </p:nvSpPr>
        <p:spPr>
          <a:xfrm>
            <a:off x="3898766" y="9068135"/>
            <a:ext cx="3454374" cy="570185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Autofit/>
          </a:bodyPr>
          <a:lstStyle>
            <a:lvl1pPr marL="0" indent="0" algn="ctr" defTabSz="755973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86" indent="0" algn="ctr" defTabSz="755973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73" indent="0" algn="ctr" defTabSz="755973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60" indent="0" algn="ctr" defTabSz="755973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3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948" indent="0" algn="ctr" defTabSz="755973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3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933" indent="0" algn="ctr" defTabSz="755973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3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921" indent="0" algn="ctr" defTabSz="755973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3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908" indent="0" algn="ctr" defTabSz="755973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3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894" indent="0" algn="ctr" defTabSz="755973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3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201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ライオンズクラブ国際協会</a:t>
            </a:r>
            <a:endParaRPr lang="ja-JP" altLang="en-US" sz="18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" panose="020F0502020204030204" pitchFamily="34" charset="0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679500F6-C5DF-8B98-ECEA-DF27A857980F}"/>
              </a:ext>
            </a:extLst>
          </p:cNvPr>
          <p:cNvSpPr txBox="1">
            <a:spLocks/>
          </p:cNvSpPr>
          <p:nvPr/>
        </p:nvSpPr>
        <p:spPr>
          <a:xfrm>
            <a:off x="1712626" y="765832"/>
            <a:ext cx="4134422" cy="1702682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 prstMaterial="dkEdge"/>
        </p:spPr>
        <p:txBody>
          <a:bodyPr vert="horz" lIns="91440" tIns="45720" rIns="91440" bIns="45720" rtlCol="0" anchor="ctr" anchorCtr="1">
            <a:noAutofit/>
          </a:bodyPr>
          <a:lstStyle>
            <a:lvl1pPr algn="ctr" defTabSz="7559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000" b="1" dirty="0">
                <a:ln w="12700">
                  <a:solidFill>
                    <a:schemeClr val="tx1"/>
                  </a:solidFill>
                </a:ln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その眼鏡</a:t>
            </a:r>
            <a:br>
              <a:rPr lang="en-US" altLang="ja-JP" sz="6000" b="1" dirty="0">
                <a:ln w="12700">
                  <a:solidFill>
                    <a:schemeClr val="tx1"/>
                  </a:solidFill>
                </a:ln>
                <a:latin typeface="BIZ UDゴシック" panose="020B0400000000000000" pitchFamily="49" charset="-128"/>
                <a:ea typeface="BIZ UDゴシック" panose="020B0400000000000000" pitchFamily="49" charset="-128"/>
              </a:rPr>
            </a:br>
            <a:r>
              <a:rPr lang="ja-JP" altLang="en-US" sz="6000" b="1" dirty="0">
                <a:ln w="12700">
                  <a:solidFill>
                    <a:schemeClr val="tx1"/>
                  </a:solidFill>
                </a:ln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捨てないで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DAFFC0F-18D3-A852-33E1-6265AEBCC7C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3661" y="607461"/>
            <a:ext cx="1885614" cy="90532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2FAA27E-9FA9-B5D3-581B-5368F8430D0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0751" y="542145"/>
            <a:ext cx="1265557" cy="110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0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92000">
              <a:schemeClr val="accent6">
                <a:lumMod val="40000"/>
                <a:lumOff val="60000"/>
              </a:schemeClr>
            </a:gs>
            <a:gs pos="8000">
              <a:schemeClr val="accent6">
                <a:lumMod val="40000"/>
                <a:lumOff val="60000"/>
              </a:schemeClr>
            </a:gs>
            <a:gs pos="37000">
              <a:schemeClr val="bg1"/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4AB812D-C0C0-455E-6B9B-4E2569C3B3D2}"/>
              </a:ext>
            </a:extLst>
          </p:cNvPr>
          <p:cNvSpPr txBox="1"/>
          <p:nvPr/>
        </p:nvSpPr>
        <p:spPr>
          <a:xfrm>
            <a:off x="552292" y="2784142"/>
            <a:ext cx="6444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眼鏡が手に入らないせいで不自由な生活を送っている人が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全世界に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8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億人以上います （世界保健機構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(WHO)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発表）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0EDFEE4-FC93-4035-07A4-2F03A084D5B5}"/>
              </a:ext>
            </a:extLst>
          </p:cNvPr>
          <p:cNvSpPr txBox="1"/>
          <p:nvPr/>
        </p:nvSpPr>
        <p:spPr>
          <a:xfrm>
            <a:off x="471814" y="3766923"/>
            <a:ext cx="66049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不要な眼鏡をお譲りください</a:t>
            </a:r>
            <a:endParaRPr kumimoji="1" lang="en-US" altLang="ja-JP" sz="3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25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眼鏡があれば、勉強できる。仕事ができる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A4B9EB5-B417-6D2C-7EBC-196E08C75D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88901" y="4898461"/>
            <a:ext cx="4011930" cy="4424758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1B94074-D96C-CD5A-698A-C89F0BEC95BB}"/>
              </a:ext>
            </a:extLst>
          </p:cNvPr>
          <p:cNvSpPr txBox="1"/>
          <p:nvPr/>
        </p:nvSpPr>
        <p:spPr>
          <a:xfrm>
            <a:off x="3481988" y="5151116"/>
            <a:ext cx="3694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ライオンズが眼鏡を洗浄し</a:t>
            </a:r>
            <a:endParaRPr kumimoji="1"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度数を計測した上で</a:t>
            </a:r>
            <a:endParaRPr kumimoji="1"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貴方の眼鏡を必要とする人に</a:t>
            </a:r>
            <a:endParaRPr kumimoji="1"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責任をもってお届けします。</a:t>
            </a: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972851D2-0B91-3431-10CD-005FCE33664E}"/>
              </a:ext>
            </a:extLst>
          </p:cNvPr>
          <p:cNvSpPr txBox="1">
            <a:spLocks/>
          </p:cNvSpPr>
          <p:nvPr/>
        </p:nvSpPr>
        <p:spPr>
          <a:xfrm>
            <a:off x="1712626" y="765832"/>
            <a:ext cx="4134422" cy="1702682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 prstMaterial="dkEdge"/>
        </p:spPr>
        <p:txBody>
          <a:bodyPr vert="horz" lIns="91440" tIns="45720" rIns="91440" bIns="45720" rtlCol="0" anchor="ctr" anchorCtr="1">
            <a:noAutofit/>
          </a:bodyPr>
          <a:lstStyle>
            <a:lvl1pPr algn="ctr" defTabSz="75597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000" b="1" dirty="0">
                <a:ln w="12700">
                  <a:solidFill>
                    <a:schemeClr val="tx1"/>
                  </a:solidFill>
                </a:ln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その眼鏡</a:t>
            </a:r>
            <a:br>
              <a:rPr lang="en-US" altLang="ja-JP" sz="6000" b="1" dirty="0">
                <a:ln w="12700">
                  <a:solidFill>
                    <a:schemeClr val="tx1"/>
                  </a:solidFill>
                </a:ln>
                <a:latin typeface="BIZ UDゴシック" panose="020B0400000000000000" pitchFamily="49" charset="-128"/>
                <a:ea typeface="BIZ UDゴシック" panose="020B0400000000000000" pitchFamily="49" charset="-128"/>
              </a:rPr>
            </a:br>
            <a:r>
              <a:rPr lang="ja-JP" altLang="en-US" sz="6000" b="1" dirty="0">
                <a:ln w="12700">
                  <a:solidFill>
                    <a:schemeClr val="tx1"/>
                  </a:solidFill>
                </a:ln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捨てないで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2ED4014C-8D65-E6EC-F326-F84FCEFB14A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3661" y="607461"/>
            <a:ext cx="1885614" cy="90532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6FB457E5-598E-5C5E-B3A1-002C6837F47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0751" y="542145"/>
            <a:ext cx="1265557" cy="110112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DC628B-57B0-0FC8-4701-BFA231F08EC0}"/>
              </a:ext>
            </a:extLst>
          </p:cNvPr>
          <p:cNvSpPr txBox="1"/>
          <p:nvPr/>
        </p:nvSpPr>
        <p:spPr>
          <a:xfrm>
            <a:off x="1" y="9214987"/>
            <a:ext cx="7559674" cy="14869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tIns="180000" bIns="180000" rtlCol="0">
            <a:spAutoFit/>
          </a:bodyPr>
          <a:lstStyle/>
          <a:p>
            <a:pPr marL="1436688">
              <a:spcBef>
                <a:spcPts val="30"/>
              </a:spcBef>
            </a:pPr>
            <a:r>
              <a:rPr lang="ja-JP" altLang="en-US" sz="200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ライオンズクラブ国際協会</a:t>
            </a:r>
            <a:endParaRPr lang="ja-JP" altLang="en-US" sz="2000" b="1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Calibri" panose="020F0502020204030204" pitchFamily="34" charset="0"/>
            </a:endParaRPr>
          </a:p>
          <a:p>
            <a:pPr marL="1436688" algn="l">
              <a:spcBef>
                <a:spcPts val="30"/>
              </a:spcBef>
            </a:pPr>
            <a:r>
              <a:rPr lang="ja-JP" altLang="en-US" sz="1600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Calibri" panose="020F0502020204030204" pitchFamily="34" charset="0"/>
              </a:rPr>
              <a:t>●●●●●●ライオンズクラブ</a:t>
            </a:r>
            <a:endParaRPr lang="en-US" altLang="ja-JP" sz="1600" b="1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Calibri" panose="020F0502020204030204" pitchFamily="34" charset="0"/>
            </a:endParaRPr>
          </a:p>
          <a:p>
            <a:pPr marL="1436688" algn="l"/>
            <a:r>
              <a:rPr kumimoji="1" lang="ja-JP" altLang="en-US" sz="1600" dirty="0">
                <a:solidFill>
                  <a:schemeClr val="bg1"/>
                </a:solidFill>
              </a:rPr>
              <a:t>●住●所●●●●●●　</a:t>
            </a:r>
            <a:r>
              <a:rPr lang="en-US" altLang="ja-JP" sz="1600" b="1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Calibri" panose="020F0502020204030204" pitchFamily="34" charset="0"/>
              </a:rPr>
              <a:t> TEL: XX-XXXX-XXXX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pPr marL="1436688">
              <a:spcBef>
                <a:spcPts val="600"/>
              </a:spcBef>
            </a:pPr>
            <a:r>
              <a:rPr kumimoji="1" lang="ja-JP" altLang="en-US" sz="1600" dirty="0">
                <a:solidFill>
                  <a:schemeClr val="bg1"/>
                </a:solidFill>
              </a:rPr>
              <a:t>　　</a:t>
            </a:r>
            <a:r>
              <a:rPr kumimoji="1" lang="en-US" altLang="ja-JP" sz="1600" dirty="0">
                <a:solidFill>
                  <a:schemeClr val="bg1"/>
                </a:solidFill>
              </a:rPr>
              <a:t>335</a:t>
            </a:r>
            <a:r>
              <a:rPr kumimoji="1" lang="ja-JP" altLang="en-US" sz="1600" dirty="0">
                <a:solidFill>
                  <a:schemeClr val="bg1"/>
                </a:solidFill>
              </a:rPr>
              <a:t>複合地区</a:t>
            </a:r>
            <a:r>
              <a:rPr kumimoji="1" lang="en-US" altLang="ja-JP" sz="1600" dirty="0">
                <a:solidFill>
                  <a:schemeClr val="bg1"/>
                </a:solidFill>
              </a:rPr>
              <a:t>GST</a:t>
            </a:r>
            <a:r>
              <a:rPr kumimoji="1" lang="ja-JP" altLang="en-US" sz="1600" dirty="0">
                <a:solidFill>
                  <a:schemeClr val="bg1"/>
                </a:solidFill>
              </a:rPr>
              <a:t>委員会（</a:t>
            </a:r>
            <a:r>
              <a:rPr kumimoji="1" lang="en-US" altLang="ja-JP" sz="1600" dirty="0">
                <a:solidFill>
                  <a:schemeClr val="bg1"/>
                </a:solidFill>
              </a:rPr>
              <a:t>06-6345-3135</a:t>
            </a:r>
            <a:r>
              <a:rPr kumimoji="1" lang="ja-JP" altLang="en-US" sz="1600" dirty="0">
                <a:solidFill>
                  <a:schemeClr val="bg1"/>
                </a:solidFill>
              </a:rPr>
              <a:t>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EC52D1-11FE-0F58-0251-2ECA81926EE4}"/>
              </a:ext>
            </a:extLst>
          </p:cNvPr>
          <p:cNvSpPr txBox="1"/>
          <p:nvPr/>
        </p:nvSpPr>
        <p:spPr>
          <a:xfrm>
            <a:off x="3965809" y="8021677"/>
            <a:ext cx="3167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リサイクルボックスの設置、</a:t>
            </a:r>
            <a:endParaRPr kumimoji="1"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眼鏡のご提供など</a:t>
            </a:r>
            <a:endParaRPr kumimoji="1"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お問い合わせは下記まで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42776E1-A193-4ECD-F8F4-BB7DFECC224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3661" y="9572610"/>
            <a:ext cx="833568" cy="78911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6F0393C-88F8-F4F6-EA61-98203437113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7779" y="6521229"/>
            <a:ext cx="2123724" cy="1015663"/>
          </a:xfrm>
          <a:prstGeom prst="rect">
            <a:avLst/>
          </a:prstGeom>
          <a:effectLst>
            <a:outerShdw dist="50800" dir="5400000" algn="ctr" rotWithShape="0">
              <a:schemeClr val="accent6">
                <a:lumMod val="20000"/>
                <a:lumOff val="80000"/>
                <a:alpha val="4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7108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淡い単色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359</TotalTime>
  <Words>915</Words>
  <Application>Microsoft Office PowerPoint</Application>
  <PresentationFormat>ユーザー設定</PresentationFormat>
  <Paragraphs>67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2" baseType="lpstr">
      <vt:lpstr>BIZ UDゴシック</vt:lpstr>
      <vt:lpstr>UD デジタル 教科書体 NK-B</vt:lpstr>
      <vt:lpstr>UD デジタル 教科書体 NK-R</vt:lpstr>
      <vt:lpstr>UD デジタル 教科書体 NP-B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その眼鏡 捨てないで</dc:title>
  <dc:creator>md335</dc:creator>
  <cp:lastModifiedBy>lions</cp:lastModifiedBy>
  <cp:revision>51</cp:revision>
  <cp:lastPrinted>2025-08-29T05:43:21Z</cp:lastPrinted>
  <dcterms:created xsi:type="dcterms:W3CDTF">2023-09-07T00:54:27Z</dcterms:created>
  <dcterms:modified xsi:type="dcterms:W3CDTF">2025-09-01T09:31:44Z</dcterms:modified>
</cp:coreProperties>
</file>